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62" r:id="rId6"/>
    <p:sldId id="259" r:id="rId7"/>
    <p:sldId id="267" r:id="rId8"/>
    <p:sldId id="264" r:id="rId9"/>
    <p:sldId id="265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341D2-916C-483C-B5A2-B647F7B562CE}" type="datetimeFigureOut">
              <a:rPr lang="nl-NL" smtClean="0"/>
              <a:t>18-12-2018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C7EF8-B047-42A6-81D5-806CD900ED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8670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96F01-7154-41E0-B48B-A6921757531A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8611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padlet.com/n_otten/lpujjtx41iuh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ijferberekenen.n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Onderwijskunde en vakdidactiek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Dinsdag </a:t>
            </a:r>
            <a:r>
              <a:rPr lang="nl-NL" dirty="0" smtClean="0"/>
              <a:t>18 </a:t>
            </a:r>
            <a:r>
              <a:rPr lang="nl-NL" dirty="0" smtClean="0"/>
              <a:t>december 2018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931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Didactisch practicum: </a:t>
            </a:r>
            <a:r>
              <a:rPr lang="nl-NL" dirty="0" smtClean="0"/>
              <a:t>08</a:t>
            </a:r>
            <a:r>
              <a:rPr lang="nl-NL" dirty="0" smtClean="0"/>
              <a:t> januari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1066800" y="1434254"/>
            <a:ext cx="4754880" cy="640080"/>
          </a:xfrm>
        </p:spPr>
        <p:txBody>
          <a:bodyPr>
            <a:normAutofit/>
          </a:bodyPr>
          <a:lstStyle/>
          <a:p>
            <a:pPr algn="l"/>
            <a:r>
              <a:rPr lang="nl-NL" sz="2400" b="1" dirty="0" smtClean="0"/>
              <a:t>Groep 1:. Lokaal C1074</a:t>
            </a:r>
            <a:endParaRPr lang="nl-NL" sz="24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1066800" y="1981855"/>
            <a:ext cx="4754880" cy="3200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nl-NL" sz="2400" b="1" dirty="0" smtClean="0"/>
              <a:t>Docenten</a:t>
            </a:r>
          </a:p>
          <a:p>
            <a:pPr lvl="0"/>
            <a:r>
              <a:rPr lang="nl-NL" dirty="0" err="1"/>
              <a:t>Lizelijn</a:t>
            </a:r>
            <a:endParaRPr lang="nl-NL" dirty="0"/>
          </a:p>
          <a:p>
            <a:pPr lvl="0"/>
            <a:r>
              <a:rPr lang="nl-NL" dirty="0"/>
              <a:t>Mike Hake</a:t>
            </a:r>
          </a:p>
          <a:p>
            <a:r>
              <a:rPr lang="nl-NL" dirty="0"/>
              <a:t>Maurice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Leerlingen</a:t>
            </a:r>
            <a:r>
              <a:rPr lang="nl-NL" sz="2400" dirty="0" smtClean="0"/>
              <a:t>:</a:t>
            </a:r>
          </a:p>
          <a:p>
            <a:pPr marL="0" indent="0">
              <a:buNone/>
            </a:pPr>
            <a:r>
              <a:rPr lang="nl-NL" sz="2400" dirty="0" smtClean="0"/>
              <a:t>Studenten uit de </a:t>
            </a:r>
            <a:r>
              <a:rPr lang="nl-NL" sz="2400" dirty="0" err="1" smtClean="0"/>
              <a:t>slb</a:t>
            </a:r>
            <a:r>
              <a:rPr lang="nl-NL" sz="2400" dirty="0" smtClean="0"/>
              <a:t>-groep van Gerard Steenhagen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>
          <a:xfrm>
            <a:off x="6370320" y="1437701"/>
            <a:ext cx="4754880" cy="640080"/>
          </a:xfrm>
        </p:spPr>
        <p:txBody>
          <a:bodyPr>
            <a:normAutofit/>
          </a:bodyPr>
          <a:lstStyle/>
          <a:p>
            <a:pPr algn="l"/>
            <a:r>
              <a:rPr lang="nl-NL" sz="2400" b="1" dirty="0" smtClean="0"/>
              <a:t>Groep 2: Lokaal </a:t>
            </a:r>
            <a:r>
              <a:rPr lang="nl-NL" sz="2400" b="1" dirty="0" smtClean="0"/>
              <a:t>C1109</a:t>
            </a:r>
            <a:endParaRPr lang="nl-NL" sz="2400" b="1" dirty="0" smtClean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6370320" y="1943929"/>
            <a:ext cx="4754880" cy="3200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nl-NL" sz="2400" b="1" dirty="0" smtClean="0"/>
              <a:t>Docenten</a:t>
            </a:r>
          </a:p>
          <a:p>
            <a:pPr lvl="0"/>
            <a:r>
              <a:rPr lang="nl-NL" dirty="0"/>
              <a:t>Wilco</a:t>
            </a:r>
          </a:p>
          <a:p>
            <a:pPr lvl="0"/>
            <a:r>
              <a:rPr lang="nl-NL" dirty="0" smtClean="0"/>
              <a:t>Henry</a:t>
            </a:r>
          </a:p>
          <a:p>
            <a:pPr lvl="0"/>
            <a:r>
              <a:rPr lang="nl-NL" sz="2400" dirty="0" smtClean="0"/>
              <a:t>Hannah</a:t>
            </a:r>
            <a:endParaRPr lang="nl-NL" sz="32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Leerlingen:</a:t>
            </a:r>
          </a:p>
          <a:p>
            <a:pPr marL="0" indent="0">
              <a:buNone/>
            </a:pPr>
            <a:r>
              <a:rPr lang="nl-NL" sz="2400" dirty="0" smtClean="0"/>
              <a:t>Studenten uit de </a:t>
            </a:r>
            <a:r>
              <a:rPr lang="nl-NL" sz="2400" dirty="0" err="1" smtClean="0"/>
              <a:t>slb</a:t>
            </a:r>
            <a:r>
              <a:rPr lang="nl-NL" sz="2400" dirty="0" smtClean="0"/>
              <a:t> groep van Nienke Otten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86986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3658" y="0"/>
            <a:ext cx="10058400" cy="1371600"/>
          </a:xfrm>
        </p:spPr>
        <p:txBody>
          <a:bodyPr>
            <a:normAutofit/>
          </a:bodyPr>
          <a:lstStyle/>
          <a:p>
            <a:r>
              <a:rPr lang="nl-NL" sz="4000" b="1" dirty="0" smtClean="0"/>
              <a:t>Voorbereiden </a:t>
            </a:r>
            <a:r>
              <a:rPr lang="nl-NL" sz="4000" b="1" dirty="0" smtClean="0"/>
              <a:t>maandag</a:t>
            </a:r>
            <a:r>
              <a:rPr lang="nl-NL" sz="4000" b="1" dirty="0" smtClean="0"/>
              <a:t> 07 januari</a:t>
            </a:r>
            <a:endParaRPr lang="nl-NL" sz="4000" b="1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560050" y="1678291"/>
            <a:ext cx="7426954" cy="4983766"/>
          </a:xfrm>
        </p:spPr>
        <p:txBody>
          <a:bodyPr>
            <a:normAutofit lnSpcReduction="10000"/>
          </a:bodyPr>
          <a:lstStyle/>
          <a:p>
            <a:r>
              <a:rPr lang="nl-NL" sz="2400" dirty="0" smtClean="0"/>
              <a:t>Bestudeer de stof die je nog niet bestudeerd hebt. Geef op de </a:t>
            </a:r>
            <a:r>
              <a:rPr lang="nl-NL" sz="2400" dirty="0" err="1" smtClean="0"/>
              <a:t>padlet</a:t>
            </a:r>
            <a:r>
              <a:rPr lang="nl-NL" sz="2400" dirty="0" smtClean="0"/>
              <a:t> aan waar nog aandacht aan besteed moet worden of waar je vragen over hebt. Doe dit voor maandag </a:t>
            </a:r>
            <a:r>
              <a:rPr lang="nl-NL" sz="2400" dirty="0" smtClean="0"/>
              <a:t>7 januari 10.00 uur</a:t>
            </a:r>
            <a:r>
              <a:rPr lang="nl-NL" sz="2400" dirty="0" smtClean="0"/>
              <a:t>.</a:t>
            </a:r>
            <a:endParaRPr lang="nl-NL" sz="2400" dirty="0" smtClean="0"/>
          </a:p>
          <a:p>
            <a:pPr marL="187325" indent="0">
              <a:buNone/>
            </a:pPr>
            <a:r>
              <a:rPr lang="nl-NL" sz="2400" dirty="0" err="1" smtClean="0"/>
              <a:t>Url</a:t>
            </a:r>
            <a:r>
              <a:rPr lang="nl-NL" sz="2400" dirty="0" smtClean="0"/>
              <a:t> naar de </a:t>
            </a:r>
            <a:r>
              <a:rPr lang="nl-NL" sz="2400" dirty="0" err="1" smtClean="0"/>
              <a:t>padlet</a:t>
            </a:r>
            <a:r>
              <a:rPr lang="nl-NL" sz="2400" dirty="0" smtClean="0"/>
              <a:t>: </a:t>
            </a:r>
            <a:r>
              <a:rPr lang="nl-NL" sz="2400" b="1" dirty="0" smtClean="0">
                <a:hlinkClick r:id="rId2"/>
              </a:rPr>
              <a:t>https</a:t>
            </a:r>
            <a:r>
              <a:rPr lang="nl-NL" sz="2400" b="1" dirty="0">
                <a:hlinkClick r:id="rId2"/>
              </a:rPr>
              <a:t>://</a:t>
            </a:r>
            <a:r>
              <a:rPr lang="nl-NL" sz="2400" b="1" dirty="0" smtClean="0">
                <a:hlinkClick r:id="rId2"/>
              </a:rPr>
              <a:t>padlet.com/n_otten/lpujjtx41iuh</a:t>
            </a:r>
            <a:endParaRPr lang="nl-NL" sz="2400" b="1" dirty="0" smtClean="0"/>
          </a:p>
          <a:p>
            <a:pPr marL="187325" indent="0">
              <a:buNone/>
            </a:pPr>
            <a:r>
              <a:rPr lang="nl-NL" sz="2400" dirty="0" smtClean="0"/>
              <a:t>Of gebruik de </a:t>
            </a:r>
            <a:r>
              <a:rPr lang="nl-NL" sz="2400" dirty="0" err="1" smtClean="0"/>
              <a:t>QRcode</a:t>
            </a:r>
            <a:r>
              <a:rPr lang="nl-NL" sz="2400" dirty="0" smtClean="0"/>
              <a:t> hiernaast.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Werk daarnaast verder aan je lessenserie. In college 8 moet de conceptversie van je volledige lessenserie af zijn, zodat je deze voor kunt leggen aan  je medestudenten. Zij zullen je dan feedback geven aan de hand van de </a:t>
            </a:r>
            <a:r>
              <a:rPr lang="nl-NL" sz="2400" dirty="0" err="1"/>
              <a:t>beoordelingsrubric</a:t>
            </a:r>
            <a:r>
              <a:rPr lang="nl-NL" sz="2400" dirty="0"/>
              <a:t>. </a:t>
            </a:r>
          </a:p>
          <a:p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7108" y="1735494"/>
            <a:ext cx="3284842" cy="329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96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Literatuur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Wilschut, A., </a:t>
            </a:r>
            <a:r>
              <a:rPr lang="nl-NL" dirty="0" err="1"/>
              <a:t>Straaten</a:t>
            </a:r>
            <a:r>
              <a:rPr lang="nl-NL" dirty="0"/>
              <a:t>, d. van, </a:t>
            </a:r>
            <a:r>
              <a:rPr lang="nl-NL" dirty="0" err="1"/>
              <a:t>Riessen</a:t>
            </a:r>
            <a:r>
              <a:rPr lang="nl-NL" dirty="0"/>
              <a:t>, M. van  (2013).</a:t>
            </a:r>
            <a:r>
              <a:rPr lang="nl-NL" i="1" dirty="0"/>
              <a:t> Geschiedenisdidactiek. Handboek voor de vakdocent. </a:t>
            </a:r>
            <a:r>
              <a:rPr lang="nl-NL" dirty="0"/>
              <a:t>Bussum: </a:t>
            </a:r>
            <a:r>
              <a:rPr lang="nl-NL" dirty="0" err="1" smtClean="0"/>
              <a:t>Coutinho</a:t>
            </a:r>
            <a:r>
              <a:rPr lang="nl-NL" dirty="0" smtClean="0"/>
              <a:t>. Hoofdstukken </a:t>
            </a:r>
            <a:r>
              <a:rPr lang="nl-NL" dirty="0"/>
              <a:t>H. 1, 2, 4, 5, </a:t>
            </a:r>
            <a:r>
              <a:rPr lang="nl-NL" dirty="0" smtClean="0"/>
              <a:t>6, 7</a:t>
            </a:r>
            <a:r>
              <a:rPr lang="nl-NL" dirty="0"/>
              <a:t>, 13, </a:t>
            </a:r>
            <a:r>
              <a:rPr lang="nl-NL" dirty="0" smtClean="0"/>
              <a:t>en 14</a:t>
            </a:r>
            <a:endParaRPr lang="nl-NL" dirty="0"/>
          </a:p>
          <a:p>
            <a:pPr lvl="0"/>
            <a:r>
              <a:rPr lang="nl-NL" dirty="0" err="1"/>
              <a:t>Ebbens</a:t>
            </a:r>
            <a:r>
              <a:rPr lang="nl-NL" dirty="0"/>
              <a:t>, S. &amp; Ettekoven, S. (2013). </a:t>
            </a:r>
            <a:r>
              <a:rPr lang="nl-NL" i="1" dirty="0"/>
              <a:t>Effectief leren. </a:t>
            </a:r>
            <a:r>
              <a:rPr lang="nl-NL" dirty="0"/>
              <a:t>Groningen: Wolters Noordhoff</a:t>
            </a:r>
            <a:r>
              <a:rPr lang="nl-NL" i="1" dirty="0"/>
              <a:t> </a:t>
            </a:r>
            <a:r>
              <a:rPr lang="nl-NL" i="1" dirty="0" smtClean="0"/>
              <a:t>. </a:t>
            </a:r>
            <a:r>
              <a:rPr lang="nl-NL" dirty="0" smtClean="0"/>
              <a:t>Hoofdstuk  </a:t>
            </a:r>
            <a:r>
              <a:rPr lang="nl-NL" dirty="0"/>
              <a:t>H 1, 2, 3 en 4 en 6 (alleen 6.1 en 6.2)</a:t>
            </a:r>
          </a:p>
          <a:p>
            <a:pPr lvl="0"/>
            <a:r>
              <a:rPr lang="nl-NL" dirty="0" err="1" smtClean="0"/>
              <a:t>Ebbens</a:t>
            </a:r>
            <a:r>
              <a:rPr lang="nl-NL" dirty="0"/>
              <a:t>, S. &amp; Ettekoven, S. (2013). </a:t>
            </a:r>
            <a:r>
              <a:rPr lang="nl-NL" i="1" dirty="0"/>
              <a:t>Actief leren. </a:t>
            </a:r>
            <a:r>
              <a:rPr lang="nl-NL" dirty="0"/>
              <a:t>Groningen: Wolters Noordhoff</a:t>
            </a:r>
          </a:p>
          <a:p>
            <a:pPr lvl="0"/>
            <a:r>
              <a:rPr lang="nl-NL" dirty="0" err="1"/>
              <a:t>Berben</a:t>
            </a:r>
            <a:r>
              <a:rPr lang="nl-NL" dirty="0"/>
              <a:t>, M. &amp; Teeseling,  M. van. (2014). </a:t>
            </a:r>
            <a:r>
              <a:rPr lang="nl-NL" i="1" dirty="0"/>
              <a:t>Differentiëren is te leren. Omgaan met verschillen in het voortgezet onderwijs. </a:t>
            </a:r>
            <a:r>
              <a:rPr lang="nl-NL" dirty="0"/>
              <a:t>Amersfoort: CPS.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068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 smtClean="0"/>
              <a:t>Terugblik</a:t>
            </a:r>
          </a:p>
          <a:p>
            <a:r>
              <a:rPr lang="nl-NL" sz="2800" dirty="0" smtClean="0"/>
              <a:t>Maken van schriftelijke toetsen</a:t>
            </a:r>
          </a:p>
          <a:p>
            <a:r>
              <a:rPr lang="nl-NL" sz="2800" dirty="0" smtClean="0"/>
              <a:t>Normeren van </a:t>
            </a:r>
            <a:r>
              <a:rPr lang="nl-NL" sz="2800" dirty="0" smtClean="0"/>
              <a:t>schriftelijke </a:t>
            </a:r>
            <a:r>
              <a:rPr lang="nl-NL" sz="2800" dirty="0" smtClean="0"/>
              <a:t>toetsen</a:t>
            </a:r>
          </a:p>
          <a:p>
            <a:r>
              <a:rPr lang="nl-NL" sz="2800" dirty="0" smtClean="0"/>
              <a:t>Andere soorten toetsen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5177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Terugblik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De toets meet wat vooraf de bedoeling was, waardoor uit de meting geldige conclusies kunnen worden getrokken.</a:t>
            </a:r>
          </a:p>
          <a:p>
            <a:pPr lvl="1"/>
            <a:r>
              <a:rPr lang="nl-NL" sz="2400" dirty="0" smtClean="0">
                <a:solidFill>
                  <a:srgbClr val="FF0000"/>
                </a:solidFill>
              </a:rPr>
              <a:t>Gaat dit over validiteit (staan) of betrouwbaarheid (zitten)</a:t>
            </a:r>
          </a:p>
          <a:p>
            <a:r>
              <a:rPr lang="nl-NL" sz="2400" dirty="0" smtClean="0"/>
              <a:t>“De </a:t>
            </a:r>
            <a:r>
              <a:rPr lang="nl-NL" sz="2400" dirty="0" err="1" smtClean="0"/>
              <a:t>toetsvragen</a:t>
            </a:r>
            <a:r>
              <a:rPr lang="nl-NL" sz="2400" dirty="0" smtClean="0"/>
              <a:t> zijn evenwichtig verspreid over de bestudeerde lesstof”</a:t>
            </a:r>
          </a:p>
          <a:p>
            <a:pPr lvl="1"/>
            <a:r>
              <a:rPr lang="nl-NL" sz="2400" dirty="0" smtClean="0">
                <a:solidFill>
                  <a:srgbClr val="FF0000"/>
                </a:solidFill>
              </a:rPr>
              <a:t>Gaat het hier over vormvaliditeit (staan) of inhoudsvaliditeit (zitten)?</a:t>
            </a:r>
          </a:p>
          <a:p>
            <a:r>
              <a:rPr lang="nl-NL" sz="2400" dirty="0" smtClean="0"/>
              <a:t>Als een schriftelijke toets te lang is om in de gestelde tijd te kunnen maken is de …… in het gedrang.</a:t>
            </a:r>
          </a:p>
          <a:p>
            <a:pPr lvl="1"/>
            <a:r>
              <a:rPr lang="nl-NL" sz="2400" dirty="0" smtClean="0">
                <a:solidFill>
                  <a:srgbClr val="FF0000"/>
                </a:solidFill>
              </a:rPr>
              <a:t>Betrouwbaarheid (staan) , validiteit (zitten)</a:t>
            </a:r>
            <a:endParaRPr lang="nl-N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72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Kwaliteit van vragen en 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66800" y="2103120"/>
            <a:ext cx="3098800" cy="3931920"/>
          </a:xfrm>
        </p:spPr>
        <p:txBody>
          <a:bodyPr/>
          <a:lstStyle/>
          <a:p>
            <a:r>
              <a:rPr lang="nl-NL" sz="2400" dirty="0" smtClean="0"/>
              <a:t>Relevantie</a:t>
            </a:r>
          </a:p>
          <a:p>
            <a:r>
              <a:rPr lang="nl-NL" sz="2400" dirty="0" smtClean="0"/>
              <a:t>Objectiviteit</a:t>
            </a:r>
          </a:p>
          <a:p>
            <a:r>
              <a:rPr lang="nl-NL" sz="2400" dirty="0" smtClean="0"/>
              <a:t>Specificiteit</a:t>
            </a:r>
          </a:p>
          <a:p>
            <a:r>
              <a:rPr lang="nl-NL" sz="2400" dirty="0" smtClean="0"/>
              <a:t>Efficiëntie</a:t>
            </a:r>
          </a:p>
          <a:p>
            <a:endParaRPr lang="nl-NL" sz="2400" dirty="0"/>
          </a:p>
          <a:p>
            <a:endParaRPr lang="nl-NL" sz="2400" dirty="0" smtClean="0"/>
          </a:p>
          <a:p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(Wilschut, 2013)</a:t>
            </a:r>
          </a:p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6096000" y="2166533"/>
            <a:ext cx="4296228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Soorten gesloten vragen: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Meerkeuze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Juist/Onjuist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Combineervragen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Rangschikkingsvragen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Sorteervragen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Meervoudige meerkeuzevragen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096000" y="2166533"/>
            <a:ext cx="4107542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Soorten open vragen: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Invulvragen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Kort-antwoordvraag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Lang-antwoordvraag of essayvraag</a:t>
            </a:r>
          </a:p>
          <a:p>
            <a:pPr marL="285750" indent="-285750">
              <a:buFontTx/>
              <a:buChar char="-"/>
            </a:pPr>
            <a:endParaRPr lang="nl-NL" sz="2400" dirty="0"/>
          </a:p>
          <a:p>
            <a:pPr marL="285750" indent="-285750">
              <a:buFontTx/>
              <a:buChar char="-"/>
            </a:pP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397095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Normeren naar cijfer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Cesuur bepalen</a:t>
            </a:r>
          </a:p>
          <a:p>
            <a:pPr lvl="1"/>
            <a:r>
              <a:rPr lang="nl-NL" sz="2400" dirty="0" smtClean="0"/>
              <a:t>Relatief normeren</a:t>
            </a:r>
          </a:p>
          <a:p>
            <a:pPr lvl="1"/>
            <a:r>
              <a:rPr lang="nl-NL" sz="2400" dirty="0" smtClean="0"/>
              <a:t>Absoluut normeren</a:t>
            </a:r>
          </a:p>
          <a:p>
            <a:pPr lvl="1"/>
            <a:endParaRPr lang="nl-NL" sz="2000" dirty="0"/>
          </a:p>
          <a:p>
            <a:r>
              <a:rPr lang="nl-NL" sz="2400" dirty="0" smtClean="0"/>
              <a:t>Van score op de toets naar cijfer</a:t>
            </a:r>
          </a:p>
          <a:p>
            <a:pPr lvl="1"/>
            <a:r>
              <a:rPr lang="nl-NL" sz="2400" dirty="0" smtClean="0"/>
              <a:t>Hulpmiddel bijvoorbeeld  </a:t>
            </a:r>
            <a:r>
              <a:rPr lang="nl-NL" sz="2400" dirty="0" smtClean="0">
                <a:hlinkClick r:id="rId2"/>
              </a:rPr>
              <a:t>http</a:t>
            </a:r>
            <a:r>
              <a:rPr lang="nl-NL" sz="2400" dirty="0">
                <a:hlinkClick r:id="rId2"/>
              </a:rPr>
              <a:t>://cijferberekenen.nl</a:t>
            </a:r>
            <a:r>
              <a:rPr lang="nl-NL" sz="2400" dirty="0" smtClean="0">
                <a:hlinkClick r:id="rId2"/>
              </a:rPr>
              <a:t>/</a:t>
            </a:r>
            <a:r>
              <a:rPr lang="nl-NL" sz="2400" dirty="0" smtClean="0"/>
              <a:t> </a:t>
            </a:r>
          </a:p>
          <a:p>
            <a:pPr lvl="2"/>
            <a:r>
              <a:rPr lang="nl-NL" sz="2400" dirty="0" smtClean="0"/>
              <a:t>Voer maximaal te behalen punten 1</a:t>
            </a:r>
          </a:p>
          <a:p>
            <a:pPr lvl="2"/>
            <a:r>
              <a:rPr lang="nl-NL" sz="2400" dirty="0" smtClean="0"/>
              <a:t>Vul cesuur in (</a:t>
            </a:r>
            <a:r>
              <a:rPr lang="nl-NL" sz="2400" dirty="0" err="1" smtClean="0"/>
              <a:t>vb</a:t>
            </a:r>
            <a:r>
              <a:rPr lang="nl-NL" sz="2400" dirty="0" smtClean="0"/>
              <a:t> 60 % is 60% goed voor een 5,5)</a:t>
            </a:r>
          </a:p>
          <a:p>
            <a:pPr marL="342900" indent="-342900">
              <a:buFont typeface="+mj-lt"/>
              <a:buAutoNum type="arabicPeriod"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922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Vormen van toetsing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07143" y="1851579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Vijf beoordelingstechnieken </a:t>
            </a:r>
          </a:p>
          <a:p>
            <a:r>
              <a:rPr lang="nl-NL" sz="2400" dirty="0" smtClean="0"/>
              <a:t>Beoordelen van hier en nu prestaties</a:t>
            </a:r>
          </a:p>
          <a:p>
            <a:r>
              <a:rPr lang="nl-NL" sz="2400" dirty="0" smtClean="0"/>
              <a:t>Beoordelen van mondelinge prestatie</a:t>
            </a:r>
          </a:p>
          <a:p>
            <a:r>
              <a:rPr lang="nl-NL" sz="2400" dirty="0" smtClean="0"/>
              <a:t>Beoordelen van producten</a:t>
            </a:r>
          </a:p>
          <a:p>
            <a:r>
              <a:rPr lang="nl-NL" sz="2400" dirty="0" smtClean="0"/>
              <a:t>Beoordelen van portfolio</a:t>
            </a:r>
          </a:p>
          <a:p>
            <a:r>
              <a:rPr lang="nl-NL" sz="2400" dirty="0" smtClean="0"/>
              <a:t>(Repeterende) Kennistoetsen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dirty="0"/>
              <a:t>(</a:t>
            </a:r>
            <a:r>
              <a:rPr lang="nl-NL" sz="2400" dirty="0" err="1"/>
              <a:t>Ebbens</a:t>
            </a:r>
            <a:r>
              <a:rPr lang="nl-NL" sz="2400" dirty="0"/>
              <a:t> &amp; Ettekoven, 2017)</a:t>
            </a:r>
          </a:p>
          <a:p>
            <a:pPr marL="0" indent="0">
              <a:buNone/>
            </a:pPr>
            <a:endParaRPr lang="nl-NL" sz="2400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3747" y="2186003"/>
            <a:ext cx="6028211" cy="2964491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 rot="21142080">
            <a:off x="6509112" y="3125042"/>
            <a:ext cx="4971685" cy="138499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800" dirty="0" smtClean="0">
                <a:solidFill>
                  <a:schemeClr val="bg1"/>
                </a:solidFill>
              </a:rPr>
              <a:t>Benoem bij elke beoordelingstechniek, minimaal één voordeel en één nadeel.</a:t>
            </a:r>
          </a:p>
        </p:txBody>
      </p:sp>
    </p:spTree>
    <p:extLst>
      <p:ext uri="{BB962C8B-B14F-4D97-AF65-F5344CB8AC3E}">
        <p14:creationId xmlns:p14="http://schemas.microsoft.com/office/powerpoint/2010/main" val="316733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Beoordelen van werkstukken, verslagen etc.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1118897" y="1916832"/>
            <a:ext cx="10157354" cy="44704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3200" dirty="0" smtClean="0"/>
              <a:t>Bepaal leerinhoud (vaardigheden, inhoud, product)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3200" dirty="0" smtClean="0"/>
              <a:t>Bepaal de beoordelingscriteria ( deel vaardigheden)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3200" dirty="0" smtClean="0"/>
              <a:t>Bepaal de niveaus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sz="2800" dirty="0" smtClean="0">
                <a:solidFill>
                  <a:srgbClr val="FF0000"/>
                </a:solidFill>
              </a:rPr>
              <a:t>Let op: 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srgbClr val="FF0000"/>
                </a:solidFill>
              </a:rPr>
              <a:t>Zowel de criteria als de niveaus moeten duidelijk en eenduidig geformuleerd zijn om te komen tot een zo betrouwbaar mogelijke beoordeling</a:t>
            </a:r>
          </a:p>
        </p:txBody>
      </p:sp>
    </p:spTree>
    <p:extLst>
      <p:ext uri="{BB962C8B-B14F-4D97-AF65-F5344CB8AC3E}">
        <p14:creationId xmlns:p14="http://schemas.microsoft.com/office/powerpoint/2010/main" val="222334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3658" y="0"/>
            <a:ext cx="10058400" cy="1371600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Aan de sla: optie 1 (toets lessenserie)</a:t>
            </a:r>
            <a:endParaRPr lang="nl-NL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13658" y="821094"/>
            <a:ext cx="11007011" cy="563569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NL" sz="2200" dirty="0" smtClean="0"/>
              <a:t>Leg in duo’s het beoordelingsinstrument aan elkaar voor en geef elkaar feedback. </a:t>
            </a:r>
          </a:p>
          <a:p>
            <a:pPr lvl="1">
              <a:lnSpc>
                <a:spcPct val="150000"/>
              </a:lnSpc>
            </a:pPr>
            <a:r>
              <a:rPr lang="nl-NL" sz="2200" dirty="0" smtClean="0"/>
              <a:t>Leg uit wat de doelen zijn van je lessenserie en wat de doelen zijn voor deze specifieke toets</a:t>
            </a:r>
          </a:p>
          <a:p>
            <a:pPr lvl="1"/>
            <a:r>
              <a:rPr lang="nl-NL" sz="2200" dirty="0" smtClean="0"/>
              <a:t>Geef een korte toelichting bij het toetsinstrument dat je hebt gemaakt.</a:t>
            </a:r>
          </a:p>
          <a:p>
            <a:pPr lvl="1"/>
            <a:r>
              <a:rPr lang="nl-NL" sz="2200" dirty="0" smtClean="0"/>
              <a:t>Geef daarbij aan hoe het uiteindelijke cijfer of de beoordeling wordt bepaald</a:t>
            </a:r>
          </a:p>
          <a:p>
            <a:pPr lvl="1"/>
            <a:r>
              <a:rPr lang="nl-NL" sz="2200" dirty="0" smtClean="0"/>
              <a:t>Elk van jullie gaat aandachtig de toets van de ander bekijken. Bedenk wat de sterke kanten en wat verbeterpunten voor dit instrument zijn. Geef elkaar daarna uitgebreide feedback.</a:t>
            </a:r>
          </a:p>
          <a:p>
            <a:pPr lvl="2"/>
            <a:r>
              <a:rPr lang="nl-NL" sz="2200" dirty="0" smtClean="0"/>
              <a:t>In hoeverre is de toets valide (inhoud en vorm) en betrouwbaar?</a:t>
            </a:r>
          </a:p>
          <a:p>
            <a:pPr lvl="2"/>
            <a:r>
              <a:rPr lang="nl-NL" sz="2200" dirty="0" smtClean="0"/>
              <a:t>Let bij </a:t>
            </a:r>
            <a:r>
              <a:rPr lang="nl-NL" sz="2200" b="1" dirty="0" smtClean="0"/>
              <a:t>schriftelijke toetsen </a:t>
            </a:r>
            <a:r>
              <a:rPr lang="nl-NL" sz="2200" dirty="0" smtClean="0"/>
              <a:t>op relevantie, objectiviteit, specificiteit, efficiëntie (</a:t>
            </a:r>
            <a:r>
              <a:rPr lang="nl-NL" sz="2200" dirty="0" err="1" smtClean="0"/>
              <a:t>blz</a:t>
            </a:r>
            <a:r>
              <a:rPr lang="nl-NL" sz="2200" dirty="0" smtClean="0"/>
              <a:t> 364 Geschiedenisdidactiek). Kijk ook naar het antwoordmodel (betrouwbaarheid).</a:t>
            </a:r>
          </a:p>
          <a:p>
            <a:pPr lvl="2"/>
            <a:r>
              <a:rPr lang="nl-NL" sz="2200" dirty="0" smtClean="0"/>
              <a:t>Let bij </a:t>
            </a:r>
            <a:r>
              <a:rPr lang="nl-NL" sz="2200" b="1" dirty="0" smtClean="0"/>
              <a:t>andere </a:t>
            </a:r>
            <a:r>
              <a:rPr lang="nl-NL" sz="2200" b="1" dirty="0" err="1" smtClean="0"/>
              <a:t>toetsvormen</a:t>
            </a:r>
            <a:r>
              <a:rPr lang="nl-NL" sz="2200" b="1" dirty="0" smtClean="0"/>
              <a:t> </a:t>
            </a:r>
            <a:r>
              <a:rPr lang="nl-NL" sz="2200" dirty="0" smtClean="0"/>
              <a:t>op: sluiten de criteria goed aan bij de leerinhoud/doelen, zijn de niveaus duidelijk en eenduidig beschreven (hoe zorg je voor een zo betrouwbaar mogelijke beoordeling) (Actief leren H6, stappenplan maken </a:t>
            </a:r>
            <a:r>
              <a:rPr lang="nl-NL" sz="2200" dirty="0" err="1" smtClean="0"/>
              <a:t>Rubric</a:t>
            </a:r>
            <a:r>
              <a:rPr lang="nl-NL" sz="2200" dirty="0" smtClean="0"/>
              <a:t>) )</a:t>
            </a:r>
          </a:p>
          <a:p>
            <a:pPr lvl="2"/>
            <a:r>
              <a:rPr lang="nl-NL" sz="2200" dirty="0" smtClean="0"/>
              <a:t>Hoe wordt de uiteindelijke beoordeling vastgesteld (normering en ‘cijfer’ bepaling). Is dit duidelijk voor leerlingen? (transparantie)</a:t>
            </a:r>
          </a:p>
        </p:txBody>
      </p:sp>
    </p:spTree>
    <p:extLst>
      <p:ext uri="{BB962C8B-B14F-4D97-AF65-F5344CB8AC3E}">
        <p14:creationId xmlns:p14="http://schemas.microsoft.com/office/powerpoint/2010/main" val="274877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9640" y="0"/>
            <a:ext cx="10058400" cy="1371600"/>
          </a:xfrm>
        </p:spPr>
        <p:txBody>
          <a:bodyPr>
            <a:normAutofit/>
          </a:bodyPr>
          <a:lstStyle/>
          <a:p>
            <a:r>
              <a:rPr lang="nl-NL" sz="3600" b="1" dirty="0" smtClean="0"/>
              <a:t>Aan de slag: optie 2</a:t>
            </a:r>
            <a:endParaRPr lang="nl-NL" sz="36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9640" y="983447"/>
            <a:ext cx="10895045" cy="4614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000" dirty="0" smtClean="0"/>
              <a:t>Hoe: In duo’s. </a:t>
            </a:r>
          </a:p>
          <a:p>
            <a:pPr marL="0" indent="0">
              <a:buNone/>
            </a:pPr>
            <a:r>
              <a:rPr lang="nl-NL" sz="2000" dirty="0" smtClean="0"/>
              <a:t>Wat: Kies </a:t>
            </a:r>
            <a:r>
              <a:rPr lang="nl-NL" sz="2000" dirty="0"/>
              <a:t>een paragraaf uit een lesmethode en maak daarbij een schriftelijke overhoring. Deze moet voldoen aan de volgende criteria:</a:t>
            </a:r>
          </a:p>
          <a:p>
            <a:pPr lvl="1"/>
            <a:r>
              <a:rPr lang="nl-NL" sz="2000" dirty="0" smtClean="0"/>
              <a:t>De </a:t>
            </a:r>
            <a:r>
              <a:rPr lang="nl-NL" sz="2000" dirty="0"/>
              <a:t>toets moet valide zijn. Denk dus aan de spreiding over stof, belang van onderwerpen en vaardigheden.</a:t>
            </a:r>
          </a:p>
          <a:p>
            <a:pPr lvl="1"/>
            <a:r>
              <a:rPr lang="nl-NL" sz="2000" dirty="0"/>
              <a:t>Maak eerst een lijst met </a:t>
            </a:r>
            <a:r>
              <a:rPr lang="nl-NL" sz="2000" dirty="0" err="1" smtClean="0"/>
              <a:t>toetsdoelen</a:t>
            </a:r>
            <a:r>
              <a:rPr lang="nl-NL" sz="2000" dirty="0" smtClean="0"/>
              <a:t> (inhoud en beheersingsniveau) </a:t>
            </a:r>
            <a:r>
              <a:rPr lang="nl-NL" sz="2000" dirty="0"/>
              <a:t>voor je de toets gaat maken.</a:t>
            </a:r>
          </a:p>
          <a:p>
            <a:pPr lvl="1"/>
            <a:r>
              <a:rPr lang="nl-NL" sz="2000" dirty="0"/>
              <a:t>De vragen moeten goed geformuleerd zijn: eenduidig en helder</a:t>
            </a:r>
            <a:r>
              <a:rPr lang="nl-NL" sz="2000" dirty="0" smtClean="0"/>
              <a:t>. Denk aan </a:t>
            </a:r>
            <a:r>
              <a:rPr lang="nl-NL" sz="2000" dirty="0"/>
              <a:t>relevantie, objectiviteit, specificiteit, </a:t>
            </a:r>
            <a:r>
              <a:rPr lang="nl-NL" sz="2000" dirty="0" smtClean="0"/>
              <a:t>efficiëntie </a:t>
            </a:r>
            <a:r>
              <a:rPr lang="nl-NL" sz="2000" dirty="0"/>
              <a:t>(</a:t>
            </a:r>
            <a:r>
              <a:rPr lang="nl-NL" sz="2000" dirty="0" err="1"/>
              <a:t>blz</a:t>
            </a:r>
            <a:r>
              <a:rPr lang="nl-NL" sz="2000" dirty="0"/>
              <a:t> </a:t>
            </a:r>
            <a:r>
              <a:rPr lang="nl-NL" sz="2000" dirty="0" smtClean="0"/>
              <a:t>364 Geschiedenisdidactiek)</a:t>
            </a:r>
            <a:endParaRPr lang="nl-NL" sz="2000" dirty="0"/>
          </a:p>
          <a:p>
            <a:pPr lvl="1"/>
            <a:r>
              <a:rPr lang="nl-NL" sz="2000" dirty="0" smtClean="0"/>
              <a:t>In </a:t>
            </a:r>
            <a:r>
              <a:rPr lang="nl-NL" sz="2000" dirty="0"/>
              <a:t>de toets </a:t>
            </a:r>
            <a:r>
              <a:rPr lang="nl-NL" sz="2000" dirty="0" smtClean="0"/>
              <a:t>zitten </a:t>
            </a:r>
            <a:r>
              <a:rPr lang="nl-NL" sz="2000" dirty="0" smtClean="0"/>
              <a:t>zowel open </a:t>
            </a:r>
            <a:r>
              <a:rPr lang="nl-NL" sz="2000" dirty="0"/>
              <a:t>vragen </a:t>
            </a:r>
            <a:r>
              <a:rPr lang="nl-NL" sz="2000" dirty="0" smtClean="0"/>
              <a:t>als gesloten vragen.</a:t>
            </a:r>
          </a:p>
          <a:p>
            <a:pPr lvl="1"/>
            <a:r>
              <a:rPr lang="nl-NL" sz="2000" dirty="0" smtClean="0"/>
              <a:t>Leerlingen moeten kunnen </a:t>
            </a:r>
            <a:r>
              <a:rPr lang="nl-NL" sz="2000" dirty="0"/>
              <a:t>zien hoeveel punten </a:t>
            </a:r>
            <a:r>
              <a:rPr lang="nl-NL" sz="2000" dirty="0" smtClean="0"/>
              <a:t>er te behalen zijn en hoe </a:t>
            </a:r>
            <a:r>
              <a:rPr lang="nl-NL" sz="2000" dirty="0"/>
              <a:t>het cijfer wordt </a:t>
            </a:r>
            <a:r>
              <a:rPr lang="nl-NL" sz="2000" dirty="0" smtClean="0"/>
              <a:t>berekend.</a:t>
            </a:r>
          </a:p>
          <a:p>
            <a:pPr lvl="1"/>
            <a:r>
              <a:rPr lang="nl-NL" sz="2000" dirty="0" smtClean="0"/>
              <a:t>Maak een uitgewerkt antwoordmodel (betrouwbaarheid!)</a:t>
            </a:r>
          </a:p>
          <a:p>
            <a:r>
              <a:rPr lang="nl-NL" sz="2000" dirty="0" smtClean="0"/>
              <a:t>Hulp: Wiki, literatuur (Actief leren, geschiedenisdidactiek), medestudenten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Is de toets klaar, leg hem dan voor aan een ander duo die de toets van feedback gaat voorzien. (gebruik hiervoor de checklist schriftelijke toets)</a:t>
            </a:r>
          </a:p>
        </p:txBody>
      </p:sp>
    </p:spTree>
    <p:extLst>
      <p:ext uri="{BB962C8B-B14F-4D97-AF65-F5344CB8AC3E}">
        <p14:creationId xmlns:p14="http://schemas.microsoft.com/office/powerpoint/2010/main" val="148699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ep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186</TotalTime>
  <Words>916</Words>
  <Application>Microsoft Office PowerPoint</Application>
  <PresentationFormat>Breedbeeld</PresentationFormat>
  <Paragraphs>111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Calibri</vt:lpstr>
      <vt:lpstr>Garamond</vt:lpstr>
      <vt:lpstr>Zeep</vt:lpstr>
      <vt:lpstr>Onderwijskunde en vakdidactiek</vt:lpstr>
      <vt:lpstr>Programma</vt:lpstr>
      <vt:lpstr>Terugblik</vt:lpstr>
      <vt:lpstr>Kwaliteit van vragen en opgaven</vt:lpstr>
      <vt:lpstr>Van Normeren naar cijfer</vt:lpstr>
      <vt:lpstr>Vormen van toetsing</vt:lpstr>
      <vt:lpstr>Beoordelen van werkstukken, verslagen etc.</vt:lpstr>
      <vt:lpstr>Aan de sla: optie 1 (toets lessenserie)</vt:lpstr>
      <vt:lpstr>Aan de slag: optie 2</vt:lpstr>
      <vt:lpstr>Didactisch practicum: 08 januari </vt:lpstr>
      <vt:lpstr>Voorbereiden maandag 07 januari</vt:lpstr>
      <vt:lpstr>Literatuur</vt:lpstr>
    </vt:vector>
  </TitlesOfParts>
  <Company>NHL Hogeschool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Onderwijskunde en vakdidactiek</dc:title>
  <dc:creator>Otten, N.</dc:creator>
  <cp:lastModifiedBy>Otten, N.</cp:lastModifiedBy>
  <cp:revision>19</cp:revision>
  <dcterms:created xsi:type="dcterms:W3CDTF">2018-12-10T20:19:21Z</dcterms:created>
  <dcterms:modified xsi:type="dcterms:W3CDTF">2018-12-18T08:40:55Z</dcterms:modified>
</cp:coreProperties>
</file>